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0" r:id="rId12"/>
    <p:sldId id="271" r:id="rId13"/>
    <p:sldId id="272"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24" autoAdjust="0"/>
  </p:normalViewPr>
  <p:slideViewPr>
    <p:cSldViewPr>
      <p:cViewPr varScale="1">
        <p:scale>
          <a:sx n="109" d="100"/>
          <a:sy n="109" d="100"/>
        </p:scale>
        <p:origin x="16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9EFFF51-3874-42D0-B46A-0AFEB1E24F88}" type="datetimeFigureOut">
              <a:rPr lang="ru-RU" smtClean="0"/>
              <a:t>28.05.2021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1EC401-E26D-4BE9-8AB0-D0FE9BADCC0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EFFF51-3874-42D0-B46A-0AFEB1E24F88}" type="datetimeFigureOut">
              <a:rPr lang="ru-RU" smtClean="0"/>
              <a:t>28.05.2021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1EC401-E26D-4BE9-8AB0-D0FE9BADCC0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EFFF51-3874-42D0-B46A-0AFEB1E24F88}" type="datetimeFigureOut">
              <a:rPr lang="ru-RU" smtClean="0"/>
              <a:t>28.05.2021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1EC401-E26D-4BE9-8AB0-D0FE9BADCC0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EFFF51-3874-42D0-B46A-0AFEB1E24F88}" type="datetimeFigureOut">
              <a:rPr lang="ru-RU" smtClean="0"/>
              <a:t>28.05.2021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1EC401-E26D-4BE9-8AB0-D0FE9BADCC0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9EFFF51-3874-42D0-B46A-0AFEB1E24F88}" type="datetimeFigureOut">
              <a:rPr lang="ru-RU" smtClean="0"/>
              <a:t>28.05.2021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1EC401-E26D-4BE9-8AB0-D0FE9BADCC0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9EFFF51-3874-42D0-B46A-0AFEB1E24F88}" type="datetimeFigureOut">
              <a:rPr lang="ru-RU" smtClean="0"/>
              <a:t>28.05.2021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1EC401-E26D-4BE9-8AB0-D0FE9BADCC0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9EFFF51-3874-42D0-B46A-0AFEB1E24F88}" type="datetimeFigureOut">
              <a:rPr lang="ru-RU" smtClean="0"/>
              <a:t>28.05.2021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1EC401-E26D-4BE9-8AB0-D0FE9BADCC0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9EFFF51-3874-42D0-B46A-0AFEB1E24F88}" type="datetimeFigureOut">
              <a:rPr lang="ru-RU" smtClean="0"/>
              <a:t>28.05.2021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1EC401-E26D-4BE9-8AB0-D0FE9BADCC0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EFFF51-3874-42D0-B46A-0AFEB1E24F88}" type="datetimeFigureOut">
              <a:rPr lang="ru-RU" smtClean="0"/>
              <a:t>28.05.2021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1EC401-E26D-4BE9-8AB0-D0FE9BADCC0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EFFF51-3874-42D0-B46A-0AFEB1E24F88}" type="datetimeFigureOut">
              <a:rPr lang="ru-RU" smtClean="0"/>
              <a:t>28.05.2021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1EC401-E26D-4BE9-8AB0-D0FE9BADCC0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EFFF51-3874-42D0-B46A-0AFEB1E24F88}" type="datetimeFigureOut">
              <a:rPr lang="ru-RU" smtClean="0"/>
              <a:t>28.05.2021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1EC401-E26D-4BE9-8AB0-D0FE9BADCC0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FFF51-3874-42D0-B46A-0AFEB1E24F88}" type="datetimeFigureOut">
              <a:rPr lang="ru-RU" smtClean="0"/>
              <a:t>28.05.2021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EC401-E26D-4BE9-8AB0-D0FE9BADCC01}"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502436"/>
            <a:ext cx="7772400" cy="1470025"/>
          </a:xfrm>
        </p:spPr>
        <p:txBody>
          <a:bodyPr>
            <a:normAutofit fontScale="90000"/>
          </a:bodyPr>
          <a:lstStyle/>
          <a:p>
            <a:r>
              <a:rPr lang="ru-RU" dirty="0" smtClean="0"/>
              <a:t>Презентация на тему :</a:t>
            </a:r>
            <a:br>
              <a:rPr lang="ru-RU" dirty="0" smtClean="0"/>
            </a:br>
            <a:r>
              <a:rPr lang="ru-RU" dirty="0" smtClean="0"/>
              <a:t> «Стили </a:t>
            </a:r>
            <a:r>
              <a:rPr lang="ru-RU" dirty="0" err="1" smtClean="0"/>
              <a:t>плаваниЯ</a:t>
            </a:r>
            <a:r>
              <a:rPr lang="ru-RU" smtClean="0"/>
              <a:t>»</a:t>
            </a:r>
            <a:r>
              <a:rPr lang="ru-RU" dirty="0" smtClean="0"/>
              <a:t/>
            </a:r>
            <a:br>
              <a:rPr lang="ru-RU" dirty="0" smtClean="0"/>
            </a:br>
            <a:r>
              <a:rPr lang="ru-RU" sz="2700" dirty="0" smtClean="0">
                <a:solidFill>
                  <a:srgbClr val="FFFF00"/>
                </a:solidFill>
              </a:rPr>
              <a:t>тренер по плаванию МКДОУ №14 </a:t>
            </a:r>
            <a:br>
              <a:rPr lang="ru-RU" sz="2700" dirty="0" smtClean="0">
                <a:solidFill>
                  <a:srgbClr val="FFFF00"/>
                </a:solidFill>
              </a:rPr>
            </a:br>
            <a:r>
              <a:rPr lang="ru-RU" sz="2700" dirty="0" smtClean="0">
                <a:solidFill>
                  <a:srgbClr val="FFFF00"/>
                </a:solidFill>
              </a:rPr>
              <a:t>Вера Самсонова</a:t>
            </a:r>
            <a:endParaRPr lang="ru-RU" sz="2700" dirty="0">
              <a:solidFill>
                <a:srgbClr val="FFFF00"/>
              </a:solidFill>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12961"/>
          <a:stretch/>
        </p:blipFill>
        <p:spPr>
          <a:xfrm>
            <a:off x="5835258" y="2924944"/>
            <a:ext cx="3312269" cy="256573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48" y="2708919"/>
            <a:ext cx="2578505" cy="345936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5704" y="4696566"/>
            <a:ext cx="3408127" cy="2248565"/>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l="7821" t="710" r="6326" b="20255"/>
          <a:stretch/>
        </p:blipFill>
        <p:spPr>
          <a:xfrm>
            <a:off x="2565607" y="2577869"/>
            <a:ext cx="4008319" cy="2297607"/>
          </a:xfrm>
          <a:prstGeom prst="rect">
            <a:avLst/>
          </a:prstGeom>
        </p:spPr>
      </p:pic>
    </p:spTree>
  </p:cSld>
  <p:clrMapOvr>
    <a:masterClrMapping/>
  </p:clrMapOvr>
  <p:transition advTm="500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Комплексное плавание, комбинированная эстафета</a:t>
            </a:r>
            <a:endParaRPr lang="ru-RU" b="1" dirty="0"/>
          </a:p>
        </p:txBody>
      </p:sp>
      <p:sp>
        <p:nvSpPr>
          <p:cNvPr id="3" name="Содержимое 2"/>
          <p:cNvSpPr>
            <a:spLocks noGrp="1"/>
          </p:cNvSpPr>
          <p:nvPr>
            <p:ph idx="1"/>
          </p:nvPr>
        </p:nvSpPr>
        <p:spPr>
          <a:xfrm>
            <a:off x="395536" y="1600201"/>
            <a:ext cx="8280920" cy="4709119"/>
          </a:xfrm>
        </p:spPr>
        <p:txBody>
          <a:bodyPr>
            <a:normAutofit fontScale="92500" lnSpcReduction="20000"/>
          </a:bodyPr>
          <a:lstStyle/>
          <a:p>
            <a:pPr>
              <a:buNone/>
            </a:pPr>
            <a:endParaRPr lang="ru-RU" b="1" dirty="0"/>
          </a:p>
          <a:p>
            <a:r>
              <a:rPr lang="ru-RU" dirty="0"/>
              <a:t>Комплексное плавание — дисциплина, в которой пловец равные части дистанции преодолевает баттерфляем (добавлен в 1953 году), на спине, брассом и вольным стилем. </a:t>
            </a:r>
            <a:endParaRPr lang="ru-RU" dirty="0" smtClean="0"/>
          </a:p>
          <a:p>
            <a:r>
              <a:rPr lang="ru-RU" dirty="0" smtClean="0"/>
              <a:t>Комбинированная </a:t>
            </a:r>
            <a:r>
              <a:rPr lang="ru-RU" dirty="0"/>
              <a:t>эстафета — </a:t>
            </a:r>
            <a:r>
              <a:rPr lang="ru-RU" dirty="0" err="1" smtClean="0"/>
              <a:t>эстафета</a:t>
            </a:r>
            <a:r>
              <a:rPr lang="ru-RU" dirty="0" smtClean="0"/>
              <a:t> , </a:t>
            </a:r>
            <a:r>
              <a:rPr lang="ru-RU" dirty="0"/>
              <a:t>в которой участники преодолевают свои этапы разными стилями: на спине, брассом, баттерфляем (добавлен в 1953 году), вольным стилем. При этом «вольный стиль» означает любой стиль, кроме плавания на спине, брасса и баттерфляя</a:t>
            </a:r>
          </a:p>
        </p:txBody>
      </p:sp>
    </p:spTree>
  </p:cSld>
  <p:clrMapOvr>
    <a:masterClrMapping/>
  </p:clrMapOvr>
  <p:transition advTm="10000">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Плавательный костюм </a:t>
            </a:r>
            <a:endParaRPr lang="ru-RU" dirty="0"/>
          </a:p>
        </p:txBody>
      </p:sp>
      <p:sp>
        <p:nvSpPr>
          <p:cNvPr id="3" name="Содержимое 2"/>
          <p:cNvSpPr>
            <a:spLocks noGrp="1"/>
          </p:cNvSpPr>
          <p:nvPr>
            <p:ph idx="1"/>
          </p:nvPr>
        </p:nvSpPr>
        <p:spPr/>
        <p:txBody>
          <a:bodyPr>
            <a:normAutofit fontScale="85000" lnSpcReduction="20000"/>
          </a:bodyPr>
          <a:lstStyle/>
          <a:p>
            <a:r>
              <a:rPr lang="ru-RU" dirty="0"/>
              <a:t>Фасон купальника для плавания надо выбирать исходя из соображений удобства. В спортивном купальнике прежде всего должна преобладать практичность: плотное прилегание, трусики с невысоким вырезом, глубоко закрытая область груди и шеи, поддержка для лямок или закрытая спина.</a:t>
            </a:r>
          </a:p>
          <a:p>
            <a:r>
              <a:rPr lang="ru-RU" dirty="0"/>
              <a:t>В последнее время спортсмены предпочитают костюмы «</a:t>
            </a:r>
            <a:r>
              <a:rPr lang="ru-RU" dirty="0" err="1"/>
              <a:t>лонг</a:t>
            </a:r>
            <a:r>
              <a:rPr lang="ru-RU" dirty="0"/>
              <a:t> </a:t>
            </a:r>
            <a:r>
              <a:rPr lang="ru-RU" dirty="0" err="1"/>
              <a:t>джон</a:t>
            </a:r>
            <a:r>
              <a:rPr lang="ru-RU" dirty="0"/>
              <a:t>» (плавательные костюмы) — плотно облегающие комбинезоны, закрывающие тело от шеи до кистей рук и ступней и во многом изменившие взгляд на одежду для профессионального плавания.</a:t>
            </a:r>
          </a:p>
        </p:txBody>
      </p:sp>
    </p:spTree>
  </p:cSld>
  <p:clrMapOvr>
    <a:masterClrMapping/>
  </p:clrMapOvr>
  <p:transition advTm="10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dirty="0" smtClean="0"/>
              <a:t>Интересные факты</a:t>
            </a:r>
            <a:endParaRPr lang="ru-RU" dirty="0"/>
          </a:p>
        </p:txBody>
      </p:sp>
      <p:sp>
        <p:nvSpPr>
          <p:cNvPr id="3" name="Содержимое 2"/>
          <p:cNvSpPr>
            <a:spLocks noGrp="1"/>
          </p:cNvSpPr>
          <p:nvPr>
            <p:ph idx="1"/>
          </p:nvPr>
        </p:nvSpPr>
        <p:spPr>
          <a:xfrm>
            <a:off x="457200" y="1052736"/>
            <a:ext cx="4978896" cy="5328592"/>
          </a:xfrm>
        </p:spPr>
        <p:txBody>
          <a:bodyPr>
            <a:noAutofit/>
          </a:bodyPr>
          <a:lstStyle/>
          <a:p>
            <a:pPr marL="514350" indent="-514350">
              <a:buFont typeface="+mj-lt"/>
              <a:buAutoNum type="arabicPeriod"/>
            </a:pPr>
            <a:r>
              <a:rPr lang="ru-RU" sz="1800" dirty="0" smtClean="0"/>
              <a:t>У пловцов значительно </a:t>
            </a:r>
            <a:r>
              <a:rPr lang="ru-RU" sz="1800" b="1" dirty="0"/>
              <a:t>снижается риск развития гипертонии</a:t>
            </a:r>
            <a:r>
              <a:rPr lang="ru-RU" sz="1800" dirty="0" smtClean="0"/>
              <a:t>.</a:t>
            </a:r>
          </a:p>
          <a:p>
            <a:pPr marL="514350" indent="-514350">
              <a:buFont typeface="+mj-lt"/>
              <a:buAutoNum type="arabicPeriod"/>
            </a:pPr>
            <a:r>
              <a:rPr lang="ru-RU" sz="1800" dirty="0" smtClean="0"/>
              <a:t>В Японии плавание является обязательным школьным предметом для детей.</a:t>
            </a:r>
          </a:p>
          <a:p>
            <a:pPr marL="514350" indent="-514350">
              <a:buFont typeface="+mj-lt"/>
              <a:buAutoNum type="arabicPeriod"/>
            </a:pPr>
            <a:r>
              <a:rPr lang="ru-RU" sz="1800" dirty="0" smtClean="0"/>
              <a:t>Человек, погружаясь в воду, чувствует себя на 90% легче. Это позволяет опорно-двигательному аппарату разгрузиться, что значительно </a:t>
            </a:r>
            <a:r>
              <a:rPr lang="ru-RU" sz="1800" b="1" dirty="0"/>
              <a:t>улучшает осанку</a:t>
            </a:r>
            <a:r>
              <a:rPr lang="ru-RU" sz="1800" dirty="0" smtClean="0"/>
              <a:t>. Не зря после травм и при проблемах с позвоночником рекомендуют заниматься именно плаванием.</a:t>
            </a:r>
          </a:p>
          <a:p>
            <a:pPr marL="514350" indent="-514350">
              <a:buFont typeface="+mj-lt"/>
              <a:buAutoNum type="arabicPeriod"/>
            </a:pPr>
            <a:r>
              <a:rPr lang="ru-RU" sz="1800" dirty="0" smtClean="0"/>
              <a:t>Ученые выяснили, что ежедневные даже 30-минутные занятия плаванием </a:t>
            </a:r>
            <a:r>
              <a:rPr lang="ru-RU" sz="1800" b="1" dirty="0"/>
              <a:t>повышают либидо</a:t>
            </a:r>
            <a:r>
              <a:rPr lang="ru-RU" sz="1800" dirty="0" smtClean="0"/>
              <a:t> как у мужчин, так и у женщин.</a:t>
            </a:r>
          </a:p>
          <a:p>
            <a:pPr marL="514350" indent="-514350">
              <a:buFont typeface="+mj-lt"/>
              <a:buAutoNum type="arabicPeriod"/>
            </a:pPr>
            <a:r>
              <a:rPr lang="ru-RU" sz="1800" dirty="0" smtClean="0"/>
              <a:t>Новорожденные могут научиться плавать уже на третьей неделе жизни. Но после трех месяцев ребенок теряет способность держаться на воде.</a:t>
            </a: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15749" t="11429" r="10264" b="3509"/>
          <a:stretch/>
        </p:blipFill>
        <p:spPr>
          <a:xfrm>
            <a:off x="5412739" y="1902842"/>
            <a:ext cx="3695765" cy="2808312"/>
          </a:xfrm>
          <a:prstGeom prst="rect">
            <a:avLst/>
          </a:prstGeom>
        </p:spPr>
      </p:pic>
    </p:spTree>
  </p:cSld>
  <p:clrMapOvr>
    <a:masterClrMapping/>
  </p:clrMapOvr>
  <p:transition advTm="1000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Интересные факты</a:t>
            </a:r>
            <a:endParaRPr lang="ru-RU" dirty="0"/>
          </a:p>
        </p:txBody>
      </p:sp>
      <p:sp>
        <p:nvSpPr>
          <p:cNvPr id="3" name="Содержимое 2"/>
          <p:cNvSpPr>
            <a:spLocks noGrp="1"/>
          </p:cNvSpPr>
          <p:nvPr>
            <p:ph idx="1"/>
          </p:nvPr>
        </p:nvSpPr>
        <p:spPr>
          <a:xfrm>
            <a:off x="457200" y="1268760"/>
            <a:ext cx="4690864" cy="5400600"/>
          </a:xfrm>
        </p:spPr>
        <p:txBody>
          <a:bodyPr>
            <a:normAutofit fontScale="55000" lnSpcReduction="20000"/>
          </a:bodyPr>
          <a:lstStyle/>
          <a:p>
            <a:pPr marL="514350" indent="-514350">
              <a:buNone/>
            </a:pPr>
            <a:r>
              <a:rPr lang="ru-RU" dirty="0" smtClean="0"/>
              <a:t>6.	Регулярные занятия плаванием у детей </a:t>
            </a:r>
            <a:r>
              <a:rPr lang="ru-RU" b="1" dirty="0" smtClean="0"/>
              <a:t>повышают объем их кратковременной памяти</a:t>
            </a:r>
            <a:r>
              <a:rPr lang="ru-RU" dirty="0" smtClean="0"/>
              <a:t>.</a:t>
            </a:r>
          </a:p>
          <a:p>
            <a:pPr marL="514350" indent="-514350">
              <a:buNone/>
            </a:pPr>
            <a:r>
              <a:rPr lang="ru-RU" dirty="0" smtClean="0"/>
              <a:t>7.	Плавание, как и бег на лыжах, тренирует абсолютно все группы мышц.</a:t>
            </a:r>
          </a:p>
          <a:p>
            <a:pPr marL="514350" indent="-514350">
              <a:buNone/>
            </a:pPr>
            <a:r>
              <a:rPr lang="ru-RU" dirty="0" smtClean="0"/>
              <a:t>8.	Плавание намного эффективнее различных видов фитнеса </a:t>
            </a:r>
            <a:r>
              <a:rPr lang="ru-RU" b="1" dirty="0" smtClean="0"/>
              <a:t>в борьбе с лишним весом</a:t>
            </a:r>
            <a:r>
              <a:rPr lang="ru-RU" dirty="0" smtClean="0"/>
              <a:t>. Плавание кролем формирует тонкую талию, а за 30 минут плавания брасом можно сжечь больше 360 ккал. При этом расход энергии зависит от расстояния плавания и мощности гребка.</a:t>
            </a:r>
          </a:p>
          <a:p>
            <a:pPr marL="514350" indent="-514350">
              <a:buNone/>
            </a:pPr>
            <a:r>
              <a:rPr lang="ru-RU" dirty="0" smtClean="0"/>
              <a:t>9.	Даже одна минута, проведенная в воде температурой +20 градусов, будет способствовать </a:t>
            </a:r>
            <a:r>
              <a:rPr lang="ru-RU" b="1" dirty="0" smtClean="0"/>
              <a:t>повышению уровня гемоглобина</a:t>
            </a:r>
            <a:r>
              <a:rPr lang="ru-RU" dirty="0" smtClean="0"/>
              <a:t> в крови. А плавание в холодной воде улучшает кровообращение в тканях и в мозге и замедляет процесс клеточного старения.</a:t>
            </a:r>
          </a:p>
          <a:p>
            <a:endParaRPr lang="ru-RU" dirty="0"/>
          </a:p>
        </p:txBody>
      </p:sp>
      <p:pic>
        <p:nvPicPr>
          <p:cNvPr id="4" name="Рисунок 3" descr="1.jpg"/>
          <p:cNvPicPr>
            <a:picLocks noChangeAspect="1"/>
          </p:cNvPicPr>
          <p:nvPr/>
        </p:nvPicPr>
        <p:blipFill>
          <a:blip r:embed="rId2" cstate="print"/>
          <a:stretch>
            <a:fillRect/>
          </a:stretch>
        </p:blipFill>
        <p:spPr>
          <a:xfrm>
            <a:off x="5220072" y="2132856"/>
            <a:ext cx="3559946" cy="3168352"/>
          </a:xfrm>
          <a:prstGeom prst="rect">
            <a:avLst/>
          </a:prstGeom>
        </p:spPr>
      </p:pic>
    </p:spTree>
  </p:cSld>
  <p:clrMapOvr>
    <a:masterClrMapping/>
  </p:clrMapOvr>
  <p:transition advTm="10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Содержимое 2"/>
          <p:cNvSpPr>
            <a:spLocks noGrp="1"/>
          </p:cNvSpPr>
          <p:nvPr>
            <p:ph idx="1"/>
          </p:nvPr>
        </p:nvSpPr>
        <p:spPr/>
        <p:txBody>
          <a:bodyPr>
            <a:normAutofit fontScale="92500"/>
          </a:bodyPr>
          <a:lstStyle/>
          <a:p>
            <a:pPr indent="-72000" algn="ctr">
              <a:buNone/>
            </a:pPr>
            <a:r>
              <a:rPr lang="ru-RU" sz="2000" dirty="0" smtClean="0"/>
              <a:t>		Итак</a:t>
            </a:r>
            <a:r>
              <a:rPr lang="ru-RU" sz="2000" dirty="0"/>
              <a:t>, плавание – это особый и уникальный вид спорта, связанный с преодолением водной преграды за максимально короткое </a:t>
            </a:r>
            <a:r>
              <a:rPr lang="ru-RU" sz="2000" dirty="0" smtClean="0"/>
              <a:t>время.</a:t>
            </a:r>
          </a:p>
          <a:p>
            <a:pPr indent="-72000" algn="ctr">
              <a:buNone/>
            </a:pPr>
            <a:r>
              <a:rPr lang="ru-RU" sz="2000" dirty="0" smtClean="0"/>
              <a:t>		Если </a:t>
            </a:r>
            <a:r>
              <a:rPr lang="ru-RU" sz="2000" dirty="0"/>
              <a:t>говорить о плавании, как о профессиональном виде спорта, то в нем разделяют четыре основные стиля – кроль на груди, кроль на спине, баттерфляй и брасс. Все стили отличаются между собой сложностью изучения и освоения, </a:t>
            </a:r>
            <a:r>
              <a:rPr lang="ru-RU" sz="2000" dirty="0" err="1"/>
              <a:t>энергозатратностью</a:t>
            </a:r>
            <a:r>
              <a:rPr lang="ru-RU" sz="2000" dirty="0"/>
              <a:t>, скоростью и </a:t>
            </a:r>
            <a:r>
              <a:rPr lang="ru-RU" sz="2000" dirty="0" smtClean="0"/>
              <a:t>прочим. </a:t>
            </a:r>
          </a:p>
          <a:p>
            <a:pPr indent="-72000" algn="ctr">
              <a:buNone/>
            </a:pPr>
            <a:r>
              <a:rPr lang="ru-RU" sz="2000" dirty="0" smtClean="0"/>
              <a:t>		А так же, </a:t>
            </a:r>
            <a:r>
              <a:rPr lang="ru-RU" sz="2000" dirty="0"/>
              <a:t>что плавание – эффективный способ избавиться от лишних калорий, сжечь лишние килограммы, сделать свою фигуру стройной и мускулистой. Плавание улучшает работу сердечно сосудистой системы организма, улучшает насыщение организма кислородом, предотвращает преждевременное старение кожи, повышая ее упругость и эластичность, помогает бороться со стрессами и депрессиями. И, главное - плавание доставляет огромное удовольствие и не имеет практически никаких противопоказаний, то есть, им может заниматься любой желающий.</a:t>
            </a:r>
          </a:p>
        </p:txBody>
      </p:sp>
    </p:spTree>
  </p:cSld>
  <p:clrMapOvr>
    <a:masterClrMapping/>
  </p:clrMapOvr>
  <p:transition advTm="10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501008"/>
            <a:ext cx="4939952" cy="576064"/>
          </a:xfrm>
        </p:spPr>
        <p:txBody>
          <a:bodyPr>
            <a:noAutofit/>
          </a:bodyPr>
          <a:lstStyle/>
          <a:p>
            <a:pPr algn="ctr"/>
            <a:r>
              <a:rPr lang="ru-RU" sz="4400" dirty="0" smtClean="0"/>
              <a:t>Плавание</a:t>
            </a:r>
            <a:r>
              <a:rPr lang="ru-RU" sz="4400" b="0" dirty="0"/>
              <a:t> </a:t>
            </a:r>
            <a:r>
              <a:rPr lang="ru-RU" sz="4400" b="0" dirty="0" smtClean="0"/>
              <a:t>-</a:t>
            </a:r>
            <a:endParaRPr lang="ru-RU" sz="4400" dirty="0"/>
          </a:p>
        </p:txBody>
      </p:sp>
      <p:sp>
        <p:nvSpPr>
          <p:cNvPr id="4" name="Текст 3"/>
          <p:cNvSpPr>
            <a:spLocks noGrp="1"/>
          </p:cNvSpPr>
          <p:nvPr>
            <p:ph type="body" sz="half" idx="2"/>
          </p:nvPr>
        </p:nvSpPr>
        <p:spPr>
          <a:xfrm>
            <a:off x="683568" y="4005064"/>
            <a:ext cx="8280920" cy="2167136"/>
          </a:xfrm>
          <a:ln>
            <a:noFill/>
          </a:ln>
        </p:spPr>
        <p:txBody>
          <a:bodyPr>
            <a:noAutofit/>
          </a:bodyPr>
          <a:lstStyle/>
          <a:p>
            <a:r>
              <a:rPr lang="ru-RU" sz="2400" b="0" dirty="0" smtClean="0"/>
              <a:t>— вид спорта или спортивная дисциплина, заключающаяся в преодолении вплавь за наименьшее время различных дистанций. При этом в подводном положении по действующим ныне правилам разрешается проплыть не более 15 м после старта или поворота; скоростные виды подводного плавания относятся не к плаванию, а к подводному спорту.</a:t>
            </a:r>
            <a:endParaRPr lang="ru-RU" sz="2400" dirty="0"/>
          </a:p>
        </p:txBody>
      </p:sp>
      <p:pic>
        <p:nvPicPr>
          <p:cNvPr id="8" name="Рисунок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443" r="5443"/>
          <a:stretch>
            <a:fillRect/>
          </a:stretch>
        </p:blipFill>
        <p:spPr>
          <a:xfrm>
            <a:off x="2195736" y="180020"/>
            <a:ext cx="4427984" cy="3320988"/>
          </a:xfrm>
        </p:spPr>
      </p:pic>
    </p:spTree>
  </p:cSld>
  <p:clrMapOvr>
    <a:masterClrMapping/>
  </p:clrMapOvr>
  <p:transition advTm="10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3083942"/>
          </a:xfrm>
        </p:spPr>
        <p:txBody>
          <a:bodyPr>
            <a:noAutofit/>
          </a:bodyPr>
          <a:lstStyle/>
          <a:p>
            <a:pPr algn="ctr"/>
            <a:r>
              <a:rPr lang="ru-RU" sz="5400" dirty="0" smtClean="0"/>
              <a:t/>
            </a:r>
            <a:br>
              <a:rPr lang="ru-RU" sz="5400" dirty="0" smtClean="0"/>
            </a:br>
            <a:r>
              <a:rPr lang="ru-RU" sz="5400" dirty="0"/>
              <a:t/>
            </a:r>
            <a:br>
              <a:rPr lang="ru-RU" sz="5400" dirty="0"/>
            </a:br>
            <a:r>
              <a:rPr lang="ru-RU" sz="5400" dirty="0" smtClean="0"/>
              <a:t>Стили</a:t>
            </a:r>
            <a:endParaRPr lang="ru-RU" sz="5400" dirty="0"/>
          </a:p>
        </p:txBody>
      </p:sp>
      <p:sp>
        <p:nvSpPr>
          <p:cNvPr id="4" name="Текст 3"/>
          <p:cNvSpPr>
            <a:spLocks noGrp="1"/>
          </p:cNvSpPr>
          <p:nvPr>
            <p:ph type="body" sz="half" idx="2"/>
          </p:nvPr>
        </p:nvSpPr>
        <p:spPr>
          <a:xfrm>
            <a:off x="457200" y="3501008"/>
            <a:ext cx="3034680" cy="2625155"/>
          </a:xfrm>
        </p:spPr>
        <p:txBody>
          <a:bodyPr>
            <a:normAutofit/>
          </a:bodyPr>
          <a:lstStyle/>
          <a:p>
            <a:r>
              <a:rPr lang="ru-RU" sz="5400" b="1" dirty="0" smtClean="0"/>
              <a:t>плавания</a:t>
            </a:r>
            <a:endParaRPr lang="ru-RU" sz="5400" b="1"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9952" y="574451"/>
            <a:ext cx="4362737" cy="5853113"/>
          </a:xfrm>
        </p:spPr>
      </p:pic>
    </p:spTree>
  </p:cSld>
  <p:clrMapOvr>
    <a:masterClrMapping/>
  </p:clrMapOvr>
  <p:transition advTm="5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31224" cy="778098"/>
          </a:xfrm>
        </p:spPr>
        <p:txBody>
          <a:bodyPr/>
          <a:lstStyle/>
          <a:p>
            <a:r>
              <a:rPr lang="ru-RU" dirty="0" smtClean="0"/>
              <a:t>Вольный стиль</a:t>
            </a:r>
            <a:endParaRPr lang="ru-RU" dirty="0"/>
          </a:p>
        </p:txBody>
      </p:sp>
      <p:sp>
        <p:nvSpPr>
          <p:cNvPr id="3" name="Содержимое 2"/>
          <p:cNvSpPr>
            <a:spLocks noGrp="1"/>
          </p:cNvSpPr>
          <p:nvPr>
            <p:ph sz="half" idx="1"/>
          </p:nvPr>
        </p:nvSpPr>
        <p:spPr>
          <a:xfrm>
            <a:off x="-72988" y="1340768"/>
            <a:ext cx="4495800" cy="4857403"/>
          </a:xfrm>
        </p:spPr>
        <p:txBody>
          <a:bodyPr>
            <a:normAutofit fontScale="25000" lnSpcReduction="20000"/>
          </a:bodyPr>
          <a:lstStyle/>
          <a:p>
            <a:pPr algn="just">
              <a:buNone/>
            </a:pPr>
            <a:r>
              <a:rPr lang="ru-RU" dirty="0" smtClean="0"/>
              <a:t>  	</a:t>
            </a:r>
            <a:r>
              <a:rPr lang="ru-RU" sz="7200" dirty="0" smtClean="0"/>
              <a:t>	Вольный </a:t>
            </a:r>
            <a:r>
              <a:rPr lang="ru-RU" sz="7200" dirty="0"/>
              <a:t>стиль означает, что </a:t>
            </a:r>
            <a:r>
              <a:rPr lang="ru-RU" sz="7200" dirty="0" smtClean="0"/>
              <a:t>пловцу разрешается </a:t>
            </a:r>
            <a:r>
              <a:rPr lang="ru-RU" sz="7200" dirty="0"/>
              <a:t>плыть любыми способами, произвольно меняя их на дистанции. Исключением являются комплексное плавание и комбинированная эстафета, в которых вольный стиль – это любой другой способ, кроме способа плавания на спине, брасса и баттерфляя. Пловец должен коснуться стенки бассейна любой частью тела при повороте и на финише. Любая часть тела пловца должна разрывать поверхность воды во время заплыва, за исключением разрешения пловцу быть полностью погруженным во время поворота и на расстоянии не более 15 м после старта и каждого поворота. У 15- метровой отметки голова пловца должна разорвать поверхность воды. </a:t>
            </a:r>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1844824"/>
            <a:ext cx="4585716" cy="3091775"/>
          </a:xfrm>
        </p:spPr>
      </p:pic>
    </p:spTree>
  </p:cSld>
  <p:clrMapOvr>
    <a:masterClrMapping/>
  </p:clrMapOvr>
  <p:transition advTm="10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dirty="0" smtClean="0"/>
              <a:t>Стиль брасс</a:t>
            </a:r>
            <a:endParaRPr lang="ru-RU" dirty="0"/>
          </a:p>
        </p:txBody>
      </p:sp>
      <p:sp>
        <p:nvSpPr>
          <p:cNvPr id="3" name="Содержимое 2"/>
          <p:cNvSpPr>
            <a:spLocks noGrp="1"/>
          </p:cNvSpPr>
          <p:nvPr>
            <p:ph sz="half" idx="1"/>
          </p:nvPr>
        </p:nvSpPr>
        <p:spPr>
          <a:xfrm>
            <a:off x="457200" y="1268760"/>
            <a:ext cx="3970784" cy="4857403"/>
          </a:xfrm>
        </p:spPr>
        <p:txBody>
          <a:bodyPr>
            <a:normAutofit fontScale="25000" lnSpcReduction="20000"/>
          </a:bodyPr>
          <a:lstStyle/>
          <a:p>
            <a:pPr algn="just">
              <a:buNone/>
            </a:pPr>
            <a:r>
              <a:rPr lang="ru-RU" dirty="0" smtClean="0"/>
              <a:t>	</a:t>
            </a:r>
            <a:r>
              <a:rPr lang="ru-RU" sz="7200" dirty="0" smtClean="0"/>
              <a:t>	Стиль брасс - плавание на животе, в процессе которого совершаются симметричные движения конечностей в горизонтальной плоскости. Руки вначале синхронно движутся вперед от груди, а после совершают гребок. Ноги при этом одновременно производят толчок, сначала сильно сгибаясь в коленях, а после - выпрямляясь. Плечи должны быть параллельны воде, а руки подводятся к телу под водой. Наиболее сложный в освоении, самый медленный, наименее </a:t>
            </a:r>
            <a:r>
              <a:rPr lang="ru-RU" sz="7200" dirty="0" err="1" smtClean="0"/>
              <a:t>энергозатратный</a:t>
            </a:r>
            <a:r>
              <a:rPr lang="ru-RU" sz="7200" dirty="0" smtClean="0"/>
              <a:t> и довольно бесшумный стиль. Техника брасса впервые была проанализирована датчанином </a:t>
            </a:r>
            <a:r>
              <a:rPr lang="ru-RU" sz="7200" dirty="0" err="1" smtClean="0"/>
              <a:t>Николасом</a:t>
            </a:r>
            <a:r>
              <a:rPr lang="ru-RU" sz="7200" dirty="0" smtClean="0"/>
              <a:t> </a:t>
            </a:r>
            <a:r>
              <a:rPr lang="ru-RU" sz="7200" dirty="0" err="1" smtClean="0"/>
              <a:t>Винманом</a:t>
            </a:r>
            <a:r>
              <a:rPr lang="ru-RU" sz="7200" dirty="0" smtClean="0"/>
              <a:t> в книге, изданной в 1538 году. На протяжении нескольких столетий брасс занимал ведущее место во </a:t>
            </a:r>
            <a:r>
              <a:rPr lang="ru-RU" sz="7200" dirty="0"/>
              <a:t>всех школах плавания</a:t>
            </a:r>
            <a:r>
              <a:rPr lang="ru-RU" sz="7200" dirty="0" smtClean="0"/>
              <a:t>.</a:t>
            </a:r>
            <a:endParaRPr lang="ru-RU" sz="7200" dirty="0"/>
          </a:p>
        </p:txBody>
      </p:sp>
      <p:pic>
        <p:nvPicPr>
          <p:cNvPr id="6" name="Содержимое 5" descr="brass4.jpg"/>
          <p:cNvPicPr>
            <a:picLocks noGrp="1" noChangeAspect="1"/>
          </p:cNvPicPr>
          <p:nvPr>
            <p:ph sz="half" idx="2"/>
          </p:nvPr>
        </p:nvPicPr>
        <p:blipFill>
          <a:blip r:embed="rId2" cstate="print"/>
          <a:stretch>
            <a:fillRect/>
          </a:stretch>
        </p:blipFill>
        <p:spPr>
          <a:xfrm>
            <a:off x="4648200" y="1340768"/>
            <a:ext cx="4038600" cy="5040560"/>
          </a:xfrm>
        </p:spPr>
      </p:pic>
    </p:spTree>
  </p:cSld>
  <p:clrMapOvr>
    <a:masterClrMapping/>
  </p:clrMapOvr>
  <p:transition advTm="10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Стиль кроль</a:t>
            </a:r>
            <a:endParaRPr lang="ru-RU" dirty="0"/>
          </a:p>
        </p:txBody>
      </p:sp>
      <p:sp>
        <p:nvSpPr>
          <p:cNvPr id="3" name="Содержимое 2"/>
          <p:cNvSpPr>
            <a:spLocks noGrp="1"/>
          </p:cNvSpPr>
          <p:nvPr>
            <p:ph sz="half" idx="1"/>
          </p:nvPr>
        </p:nvSpPr>
        <p:spPr/>
        <p:txBody>
          <a:bodyPr>
            <a:normAutofit fontScale="25000" lnSpcReduction="20000"/>
          </a:bodyPr>
          <a:lstStyle/>
          <a:p>
            <a:pPr algn="just">
              <a:buNone/>
            </a:pPr>
            <a:r>
              <a:rPr lang="ru-RU" dirty="0" smtClean="0"/>
              <a:t>	</a:t>
            </a:r>
            <a:r>
              <a:rPr lang="ru-RU" sz="5500" dirty="0" smtClean="0"/>
              <a:t>	</a:t>
            </a:r>
            <a:r>
              <a:rPr lang="ru-RU" sz="7200" dirty="0" smtClean="0"/>
              <a:t>Кроль - вид </a:t>
            </a:r>
            <a:r>
              <a:rPr lang="ru-RU" sz="7200" dirty="0"/>
              <a:t>плавания на животе, в котором левая и правая часть тела совершают гребки попеременно. Каждая рука совершает широкий гребок вдоль оси тела пловца, во время чего ноги, в свою очередь, тоже попеременно поднимаются и опускаются. Лицо плывущего находится в воде, и лишь периодически во время гребка голова поворачивается, чтобы сделать вдох. Кроль считается наиболее быстрым способом плавания. На соревнованиях по плаванию вольным стилем большинство спортсменов отдают предпочтение именно кролю, поэтому «вольный стиль» и «кроль» стали практически синонимами. </a:t>
            </a:r>
          </a:p>
        </p:txBody>
      </p:sp>
      <p:pic>
        <p:nvPicPr>
          <p:cNvPr id="5" name="Содержимое 4" descr="1.jpeg"/>
          <p:cNvPicPr>
            <a:picLocks noGrp="1" noChangeAspect="1"/>
          </p:cNvPicPr>
          <p:nvPr>
            <p:ph sz="half" idx="2"/>
          </p:nvPr>
        </p:nvPicPr>
        <p:blipFill>
          <a:blip r:embed="rId2" cstate="print"/>
          <a:stretch>
            <a:fillRect/>
          </a:stretch>
        </p:blipFill>
        <p:spPr>
          <a:xfrm>
            <a:off x="5195887" y="1556792"/>
            <a:ext cx="3408561" cy="4896544"/>
          </a:xfrm>
        </p:spPr>
      </p:pic>
    </p:spTree>
  </p:cSld>
  <p:clrMapOvr>
    <a:masterClrMapping/>
  </p:clrMapOvr>
  <p:transition advTm="10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Плавание (кроль) на спине </a:t>
            </a:r>
            <a:endParaRPr lang="ru-RU" dirty="0"/>
          </a:p>
        </p:txBody>
      </p:sp>
      <p:sp>
        <p:nvSpPr>
          <p:cNvPr id="3" name="Содержимое 2"/>
          <p:cNvSpPr>
            <a:spLocks noGrp="1"/>
          </p:cNvSpPr>
          <p:nvPr>
            <p:ph sz="half" idx="1"/>
          </p:nvPr>
        </p:nvSpPr>
        <p:spPr>
          <a:xfrm>
            <a:off x="457200" y="1340768"/>
            <a:ext cx="4038600" cy="4785395"/>
          </a:xfrm>
        </p:spPr>
        <p:txBody>
          <a:bodyPr>
            <a:normAutofit fontScale="62500" lnSpcReduction="20000"/>
          </a:bodyPr>
          <a:lstStyle/>
          <a:p>
            <a:pPr>
              <a:buNone/>
            </a:pPr>
            <a:r>
              <a:rPr lang="ru-RU" dirty="0" smtClean="0"/>
              <a:t>		Плавание </a:t>
            </a:r>
            <a:r>
              <a:rPr lang="ru-RU" dirty="0"/>
              <a:t>на спине, кроль на спине стиль плавания, который визуально похож на кроль (руки совершают гребки попеременно, а ноги совершают попеременное непрерывное поднятие/опускание), но имеет следующие отличия: человек плывет на спине, а не на животе, и пронос над водой выполняется прямой рукой, а не согнутой, как в кроле. Третий по скорости плавания стиль на дистанциях до 200 метров. Особенностью этого способа является то, что человеку не надо выдыхать в воду, так как лицо находится на поверхности. Еще одна особенность стиля это то, что старт совершается из воды, а не с тумбочки, как во всех остальных стилях. </a:t>
            </a:r>
          </a:p>
        </p:txBody>
      </p:sp>
      <p:pic>
        <p:nvPicPr>
          <p:cNvPr id="5" name="Содержимое 4" descr="image001.png"/>
          <p:cNvPicPr>
            <a:picLocks noGrp="1" noChangeAspect="1"/>
          </p:cNvPicPr>
          <p:nvPr>
            <p:ph sz="half" idx="2"/>
          </p:nvPr>
        </p:nvPicPr>
        <p:blipFill>
          <a:blip r:embed="rId2" cstate="print"/>
          <a:stretch>
            <a:fillRect/>
          </a:stretch>
        </p:blipFill>
        <p:spPr>
          <a:xfrm>
            <a:off x="5076056" y="1556792"/>
            <a:ext cx="3456384" cy="4680520"/>
          </a:xfrm>
        </p:spPr>
      </p:pic>
    </p:spTree>
  </p:cSld>
  <p:clrMapOvr>
    <a:masterClrMapping/>
  </p:clrMapOvr>
  <p:transition advTm="10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Баттерфляй</a:t>
            </a:r>
            <a:endParaRPr lang="ru-RU" dirty="0"/>
          </a:p>
        </p:txBody>
      </p:sp>
      <p:sp>
        <p:nvSpPr>
          <p:cNvPr id="3" name="Содержимое 2"/>
          <p:cNvSpPr>
            <a:spLocks noGrp="1"/>
          </p:cNvSpPr>
          <p:nvPr>
            <p:ph sz="half" idx="1"/>
          </p:nvPr>
        </p:nvSpPr>
        <p:spPr>
          <a:xfrm>
            <a:off x="457200" y="1412776"/>
            <a:ext cx="4038600" cy="4713387"/>
          </a:xfrm>
        </p:spPr>
        <p:txBody>
          <a:bodyPr>
            <a:normAutofit fontScale="62500" lnSpcReduction="20000"/>
          </a:bodyPr>
          <a:lstStyle/>
          <a:p>
            <a:pPr>
              <a:buNone/>
            </a:pPr>
            <a:r>
              <a:rPr lang="ru-RU" dirty="0" smtClean="0"/>
              <a:t>		Дельфин </a:t>
            </a:r>
            <a:r>
              <a:rPr lang="ru-RU" dirty="0"/>
              <a:t>или Баттерфляй (англ. </a:t>
            </a:r>
            <a:r>
              <a:rPr lang="ru-RU" dirty="0" err="1"/>
              <a:t>butterfly</a:t>
            </a:r>
            <a:r>
              <a:rPr lang="ru-RU" dirty="0"/>
              <a:t> «бабочка») один из наиболее технически сложных и утомительных стилей плавания. Это стиль плавания на животе, в котором левая и правая части тела одновременно совершают симметричные движения: руки совершают широкий и мощный гребок, приподнимающий тело пловца над водой, ноги и таз совершают волнообразные движения. Баттерфляй один из самых сложных способов плавания и считается вторым по скорости после кроля. Кроль на спине на дистанциях от 200 метров уже практически не уступает баттерфляю в скорости, что частично объясняется низким стартом первого. </a:t>
            </a:r>
          </a:p>
        </p:txBody>
      </p:sp>
      <p:pic>
        <p:nvPicPr>
          <p:cNvPr id="5" name="Содержимое 4" descr="batt.jpg"/>
          <p:cNvPicPr>
            <a:picLocks noGrp="1" noChangeAspect="1"/>
          </p:cNvPicPr>
          <p:nvPr>
            <p:ph sz="half" idx="2"/>
          </p:nvPr>
        </p:nvPicPr>
        <p:blipFill>
          <a:blip r:embed="rId2" cstate="print"/>
          <a:stretch>
            <a:fillRect/>
          </a:stretch>
        </p:blipFill>
        <p:spPr>
          <a:xfrm>
            <a:off x="4962811" y="1268760"/>
            <a:ext cx="3659050" cy="4857403"/>
          </a:xfrm>
        </p:spPr>
      </p:pic>
    </p:spTree>
  </p:cSld>
  <p:clrMapOvr>
    <a:masterClrMapping/>
  </p:clrMapOvr>
  <p:transition advTm="1000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плавания </a:t>
            </a: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7601" y="1600200"/>
            <a:ext cx="7268798" cy="4525963"/>
          </a:xfrm>
        </p:spPr>
      </p:pic>
    </p:spTree>
  </p:cSld>
  <p:clrMapOvr>
    <a:masterClrMapping/>
  </p:clrMapOvr>
  <p:transition advTm="5000">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123</Words>
  <Application>Microsoft Office PowerPoint</Application>
  <PresentationFormat>Экран (4:3)</PresentationFormat>
  <Paragraphs>38</Paragraphs>
  <Slides>14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Arial</vt:lpstr>
      <vt:lpstr>Calibri</vt:lpstr>
      <vt:lpstr>Тема Office</vt:lpstr>
      <vt:lpstr>Презентация на тему :  «Стили плаваниЯ» тренер по плаванию МКДОУ №14  Вера Самсонова</vt:lpstr>
      <vt:lpstr>Плавание -</vt:lpstr>
      <vt:lpstr>  Стили</vt:lpstr>
      <vt:lpstr>Вольный стиль</vt:lpstr>
      <vt:lpstr>Стиль брасс</vt:lpstr>
      <vt:lpstr>Стиль кроль</vt:lpstr>
      <vt:lpstr>Плавание (кроль) на спине </vt:lpstr>
      <vt:lpstr>Баттерфляй</vt:lpstr>
      <vt:lpstr>Виды плавания </vt:lpstr>
      <vt:lpstr>Комплексное плавание, комбинированная эстафета</vt:lpstr>
      <vt:lpstr>Плавательный костюм </vt:lpstr>
      <vt:lpstr>Интересные факты</vt:lpstr>
      <vt:lpstr>Интересные факты</vt:lpstr>
      <vt:lpstr>Вывод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 «Плавание»</dc:title>
  <dc:creator>Юля</dc:creator>
  <cp:lastModifiedBy>Татьяна Жукова</cp:lastModifiedBy>
  <cp:revision>23</cp:revision>
  <dcterms:created xsi:type="dcterms:W3CDTF">2016-10-12T13:51:41Z</dcterms:created>
  <dcterms:modified xsi:type="dcterms:W3CDTF">2021-05-28T13:21:19Z</dcterms:modified>
</cp:coreProperties>
</file>